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6" autoAdjust="0"/>
    <p:restoredTop sz="96357" autoAdjust="0"/>
  </p:normalViewPr>
  <p:slideViewPr>
    <p:cSldViewPr snapToGrid="0">
      <p:cViewPr varScale="1">
        <p:scale>
          <a:sx n="138" d="100"/>
          <a:sy n="138" d="100"/>
        </p:scale>
        <p:origin x="208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Recess Important?</a:t>
            </a:r>
          </a:p>
        </c:rich>
      </c:tx>
      <c:overlay val="0"/>
      <c:spPr>
        <a:noFill/>
        <a:ln w="25371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0">
              <a:gsLst>
                <a:gs pos="0">
                  <a:srgbClr val="0070C0"/>
                </a:gs>
                <a:gs pos="100000">
                  <a:srgbClr val="3F80CD"/>
                </a:gs>
              </a:gsLst>
              <a:lin ang="5400000"/>
            </a:gradFill>
            <a:ln w="25371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Parents</c:v>
                </c:pt>
                <c:pt idx="1">
                  <c:v>Teachers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0.99</c:v>
                </c:pt>
                <c:pt idx="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C-48BC-85C4-28CC6CA42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8256512"/>
        <c:axId val="1"/>
      </c:barChart>
      <c:catAx>
        <c:axId val="204825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1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1">
              <a:solidFill>
                <a:srgbClr val="80808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1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pPr>
            <a:endParaRPr lang="en-US"/>
          </a:p>
        </c:txPr>
        <c:crossAx val="2048256512"/>
        <c:crosses val="autoZero"/>
        <c:crossBetween val="between"/>
      </c:valAx>
      <c:spPr>
        <a:solidFill>
          <a:srgbClr val="FFFFFF"/>
        </a:solidFill>
        <a:ln w="25371">
          <a:noFill/>
        </a:ln>
      </c:spPr>
    </c:plotArea>
    <c:plotVisOnly val="1"/>
    <c:dispBlanksAs val="gap"/>
    <c:showDLblsOverMax val="0"/>
  </c:chart>
  <c:spPr>
    <a:solidFill>
      <a:srgbClr val="FFFFFF"/>
    </a:solidFill>
    <a:ln w="3171">
      <a:solidFill>
        <a:srgbClr val="333399"/>
      </a:solidFill>
      <a:prstDash val="solid"/>
    </a:ln>
  </c:spPr>
  <c:txPr>
    <a:bodyPr/>
    <a:lstStyle/>
    <a:p>
      <a:pPr>
        <a:defRPr sz="179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02F6C-A93F-4E43-8E86-7C31A3EA2F9F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40056-337C-6A44-8E5D-55E37A26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0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AFFB-A5C1-4D27-A2D3-9418A1D8E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F71F7-ECCA-4913-9001-BEFA44F3B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746B7-CD81-4B4F-936A-DBF39299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9105-A96D-6D47-BB71-0AB067AA0097}" type="datetime1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6A297-565A-4B33-B221-A89A7CF2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35CDB-9571-4D64-A6BF-A2BDEC62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4FA-FB21-4AA5-BCBE-2CF58F4E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3B5C-2E3E-4434-A59F-179A6A5D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3C901-71A0-426B-B8E4-14A5ED888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A732B-41BD-4EC1-8D57-94E5E13A3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E62B-D5CD-4E45-AA5E-21FDA277EB20}" type="datetime1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784C3-6EAE-437A-8BE7-628602EE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ED282-F648-4E48-A34B-A7C0D6E2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4FA-FB21-4AA5-BCBE-2CF58F4E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5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EFCCA2-2264-4C30-B757-AA907D9BF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FBC815-4308-4A53-A396-C37BCFB74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ED2FC-2BA9-4D8A-AE1A-B9DEE31B5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5B0E-9ECA-C14C-9792-81FA29D73BBF}" type="datetime1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07FF9-4DAA-404D-BC48-C757858A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7B6C6-BAEF-4DCC-A209-846CAF3D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4FA-FB21-4AA5-BCBE-2CF58F4E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5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623E-F5A2-49AE-B9E0-CE6445FF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4EE29-309D-401B-A9AC-243570752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DBF73-2D49-45CA-A6DE-D8E172824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3DD-E1E5-844C-85CD-EA2B5DE39B02}" type="datetime1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98673-0C89-45E1-885D-D5EA10060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053B3-52C6-4DCE-B424-186474EC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4FA-FB21-4AA5-BCBE-2CF58F4E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1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65D1-71E7-4A74-85CC-E642B4D6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FC966-A42F-4DFA-91BE-93A26B383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2FC4E-215C-444B-895E-88F2E2A1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1C98-787C-8347-A54D-893B77D29612}" type="datetime1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B65AC-0B76-4B8F-910A-B7D1B09B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EE7DC-1F78-450F-99AC-6E1D036B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4FA-FB21-4AA5-BCBE-2CF58F4E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6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2790-128B-4E84-BAD4-F235A01F1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6758-8DF4-47EE-91B2-4CBC9CDB3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01F79-C39E-46A7-AA8C-ECBFF884D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8532A-224F-4948-A2A2-C7B8BE7D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6D0F-76D5-D549-8F2F-B5D55FECED79}" type="datetime1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334D4-48BF-4CB9-BD94-5B097862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C9C16-9923-4743-A654-3C1973A1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4FA-FB21-4AA5-BCBE-2CF58F4E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65AC-5603-4E6E-8514-513D4978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6FE47-D6B0-4CBC-B6A3-1B81AB103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D4E80-908C-485F-A30C-46AAAEEA5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EEB18-397D-4F36-B116-EC62DA84D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217CA-29DF-4F74-A74E-ED4ED8F43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20478-62AA-4659-851E-8912907F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5DAF-5A37-B04D-9201-1CAD5A02CAC6}" type="datetime1">
              <a:rPr lang="en-US" smtClean="0"/>
              <a:t>8/6/19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87A77-E188-445B-BBD2-4BFB28AB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F79D6-85C8-4BF6-ADAC-9760F900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4FA-FB21-4AA5-BCBE-2CF58F4E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5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674A-1E37-4C3D-A9F4-3327ACCA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DDA2C-4E50-4D27-BB7F-7E6E7C1D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B66-4865-504A-860E-83E13703572F}" type="datetime1">
              <a:rPr lang="en-US" smtClean="0"/>
              <a:t>8/6/19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FFF6A-6430-48CC-A28C-37895FA4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A8859-39DA-4F13-9957-A6C61437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4FA-FB21-4AA5-BCBE-2CF58F4E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1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E79E34-2D24-44AB-865D-F0BD7AB8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9944-2848-ED41-AEB0-3786174C5F5F}" type="datetime1">
              <a:rPr lang="en-US" smtClean="0"/>
              <a:t>8/6/19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3C234-3ECC-48BF-AC14-3ECBE2C0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22F30-F3FC-4EC2-954F-B62DEDC1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4FA-FB21-4AA5-BCBE-2CF58F4E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3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FB8C-D23B-459B-B374-9A6EF1FC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1E95A-1A3B-4A0D-ACF8-48190AAF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899A2-C0F0-4A3C-BD40-27AB20A93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1055D-2B59-4D60-8EFC-1012442B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A51D-0692-2943-8453-19168BC54D81}" type="datetime1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051B4-6E06-4E27-AD1D-FA28FDAC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74F96-8ED2-4347-AC2D-4379FB16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4FA-FB21-4AA5-BCBE-2CF58F4E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0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FE9F-928B-4DC9-9A77-0682B925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5C511-6BB1-4CB2-AE5C-8686391D1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A9D6B-3EE9-4557-B93D-7F3847310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329BE-CCE7-4056-953B-EF4E257D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F008-2866-0845-AF95-0C05C92A4E80}" type="datetime1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E4C3A-8D6B-4E27-B7D7-E705B431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B541E-F9BF-467E-AF9C-41BAC007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4FA-FB21-4AA5-BCBE-2CF58F4E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1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AF098-ACF4-43CE-BFFA-34F3EA9EF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8EB82-409A-4F53-9ECA-2418FD518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16770-913D-43D7-8BE3-48693FDA0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58B0-61DE-BA48-A885-6016B6632C0C}" type="datetime1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FEB1C-978D-4A2D-A40B-154404CFE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5EB11-1423-43E0-93BD-BFFDADADC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3F4FA-FB21-4AA5-BCBE-2CF58F4E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2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E9C7254-BB08-462D-8C3C-E5F0A547A4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944" y="-2435592"/>
            <a:ext cx="13933716" cy="928640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6D20000-1853-46DA-849A-62D9D5466E05}"/>
              </a:ext>
            </a:extLst>
          </p:cNvPr>
          <p:cNvSpPr txBox="1">
            <a:spLocks/>
          </p:cNvSpPr>
          <p:nvPr/>
        </p:nvSpPr>
        <p:spPr bwMode="auto">
          <a:xfrm>
            <a:off x="546617" y="676653"/>
            <a:ext cx="11098765" cy="9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dirty="0">
                <a:solidFill>
                  <a:schemeClr val="accent1">
                    <a:lumMod val="75000"/>
                  </a:schemeClr>
                </a:solidFill>
                <a:latin typeface="KG Blank Space Solid" panose="02000000000000000000" pitchFamily="2" charset="0"/>
                <a:ea typeface="ＭＳ Ｐゴシック" panose="020B0600070205080204" pitchFamily="34" charset="-128"/>
                <a:cs typeface="Amatic SC" panose="00000500000000000000" pitchFamily="2" charset="-79"/>
              </a:rPr>
              <a:t>Right to Recess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25691A-CA0A-4CFF-A1E6-1C8C2589A34A}"/>
              </a:ext>
            </a:extLst>
          </p:cNvPr>
          <p:cNvSpPr txBox="1">
            <a:spLocks/>
          </p:cNvSpPr>
          <p:nvPr/>
        </p:nvSpPr>
        <p:spPr bwMode="auto">
          <a:xfrm>
            <a:off x="546617" y="1963459"/>
            <a:ext cx="6560355" cy="4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4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National Campaign to Bring Back Recess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9DE790-CBC3-4B38-8238-163BD7395899}"/>
              </a:ext>
            </a:extLst>
          </p:cNvPr>
          <p:cNvSpPr txBox="1">
            <a:spLocks/>
          </p:cNvSpPr>
          <p:nvPr/>
        </p:nvSpPr>
        <p:spPr bwMode="auto">
          <a:xfrm>
            <a:off x="546617" y="3910209"/>
            <a:ext cx="8031151" cy="43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3200" dirty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Sponsored by: Peaceful Playgrounds, Inc.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4222EE8-B389-4C8F-831C-CEE7C9E27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12" y="5663223"/>
            <a:ext cx="2274849" cy="1048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860F85-30F6-442C-8869-A249B3394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61" y="5703464"/>
            <a:ext cx="968083" cy="96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1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D20000-1853-46DA-849A-62D9D5466E05}"/>
              </a:ext>
            </a:extLst>
          </p:cNvPr>
          <p:cNvSpPr txBox="1">
            <a:spLocks/>
          </p:cNvSpPr>
          <p:nvPr/>
        </p:nvSpPr>
        <p:spPr bwMode="auto">
          <a:xfrm>
            <a:off x="410886" y="1103967"/>
            <a:ext cx="11098765" cy="19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dirty="0">
                <a:solidFill>
                  <a:schemeClr val="accent1">
                    <a:lumMod val="75000"/>
                  </a:schemeClr>
                </a:solidFill>
                <a:latin typeface="KG Blank Space Solid" panose="02000000000000000000" pitchFamily="2" charset="0"/>
                <a:ea typeface="ＭＳ Ｐゴシック" panose="020B0600070205080204" pitchFamily="34" charset="-128"/>
                <a:cs typeface="Amatic SC" panose="00000500000000000000" pitchFamily="2" charset="-79"/>
              </a:rPr>
              <a:t>Organizations Supporting Recess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9DE790-CBC3-4B38-8238-163BD7395899}"/>
              </a:ext>
            </a:extLst>
          </p:cNvPr>
          <p:cNvSpPr txBox="1">
            <a:spLocks/>
          </p:cNvSpPr>
          <p:nvPr/>
        </p:nvSpPr>
        <p:spPr bwMode="auto">
          <a:xfrm>
            <a:off x="1876533" y="3154801"/>
            <a:ext cx="1447800" cy="5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l"/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National PTA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99DF1DD-0D2E-4B92-A81B-B012DCC41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12" y="5663223"/>
            <a:ext cx="2274849" cy="1048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E318D-33AF-4703-A31B-01598565B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61" y="5703464"/>
            <a:ext cx="968083" cy="968083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E4F87CA-945B-4AA5-8B6B-F1B90C173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5" y="3131199"/>
            <a:ext cx="144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9CB34CC-1B8D-494C-A90D-E8E68863C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47" y="3025821"/>
            <a:ext cx="8382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D755FF0-7C60-48B4-9CB1-BB4C2ED8A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5" y="4243964"/>
            <a:ext cx="780991" cy="92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96E2EA2-685C-4D99-8BA1-20A2777628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159" y="3367379"/>
            <a:ext cx="1330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naesp logo.jpg">
            <a:extLst>
              <a:ext uri="{FF2B5EF4-FFF2-40B4-BE49-F238E27FC236}">
                <a16:creationId xmlns:a16="http://schemas.microsoft.com/office/drawing/2014/main" id="{05F01EDC-73EA-482B-8143-FD38E779C7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64" y="4231213"/>
            <a:ext cx="14112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IPA logo.jpg">
            <a:extLst>
              <a:ext uri="{FF2B5EF4-FFF2-40B4-BE49-F238E27FC236}">
                <a16:creationId xmlns:a16="http://schemas.microsoft.com/office/drawing/2014/main" id="{AE3C1AAD-98FF-48C3-94DD-F209701819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/>
          <a:stretch/>
        </p:blipFill>
        <p:spPr bwMode="auto">
          <a:xfrm>
            <a:off x="497700" y="5552037"/>
            <a:ext cx="14112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0A0B739-0C58-4B1B-946A-5CFD20594EAF}"/>
              </a:ext>
            </a:extLst>
          </p:cNvPr>
          <p:cNvSpPr txBox="1">
            <a:spLocks/>
          </p:cNvSpPr>
          <p:nvPr/>
        </p:nvSpPr>
        <p:spPr bwMode="auto">
          <a:xfrm>
            <a:off x="8873747" y="2882446"/>
            <a:ext cx="3223662" cy="11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l"/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National Association for Physical Education and Sport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2E646F0-135C-4952-8EFA-619C1E83484F}"/>
              </a:ext>
            </a:extLst>
          </p:cNvPr>
          <p:cNvSpPr txBox="1">
            <a:spLocks/>
          </p:cNvSpPr>
          <p:nvPr/>
        </p:nvSpPr>
        <p:spPr bwMode="auto">
          <a:xfrm>
            <a:off x="1364378" y="4065822"/>
            <a:ext cx="4812041" cy="11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l"/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National Association of Early Childhood Specialists in State Departments of Education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2211A0-819B-4AFE-BA71-E00877515714}"/>
              </a:ext>
            </a:extLst>
          </p:cNvPr>
          <p:cNvSpPr txBox="1">
            <a:spLocks/>
          </p:cNvSpPr>
          <p:nvPr/>
        </p:nvSpPr>
        <p:spPr bwMode="auto">
          <a:xfrm>
            <a:off x="4945485" y="3209429"/>
            <a:ext cx="3007266" cy="66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National Association for Education of Young Children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AB5B942-3E59-4A8D-9F48-78BE7D580563}"/>
              </a:ext>
            </a:extLst>
          </p:cNvPr>
          <p:cNvSpPr txBox="1">
            <a:spLocks/>
          </p:cNvSpPr>
          <p:nvPr/>
        </p:nvSpPr>
        <p:spPr bwMode="auto">
          <a:xfrm>
            <a:off x="7799709" y="4312064"/>
            <a:ext cx="3194752" cy="6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National Elementary School Principal’s Association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4443835-14A6-4C9D-879D-D25FFE0D3509}"/>
              </a:ext>
            </a:extLst>
          </p:cNvPr>
          <p:cNvSpPr txBox="1">
            <a:spLocks/>
          </p:cNvSpPr>
          <p:nvPr/>
        </p:nvSpPr>
        <p:spPr bwMode="auto">
          <a:xfrm>
            <a:off x="1972205" y="5616450"/>
            <a:ext cx="2973279" cy="6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American Association for A Child’s Right to Play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FEA639-177F-8C44-85ED-54EE1AEFED12}"/>
              </a:ext>
            </a:extLst>
          </p:cNvPr>
          <p:cNvSpPr/>
          <p:nvPr/>
        </p:nvSpPr>
        <p:spPr>
          <a:xfrm>
            <a:off x="373562" y="635055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0242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D20000-1853-46DA-849A-62D9D5466E05}"/>
              </a:ext>
            </a:extLst>
          </p:cNvPr>
          <p:cNvSpPr txBox="1">
            <a:spLocks/>
          </p:cNvSpPr>
          <p:nvPr/>
        </p:nvSpPr>
        <p:spPr bwMode="auto">
          <a:xfrm>
            <a:off x="410886" y="1103967"/>
            <a:ext cx="11098765" cy="10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dirty="0">
                <a:solidFill>
                  <a:schemeClr val="accent1">
                    <a:lumMod val="75000"/>
                  </a:schemeClr>
                </a:solidFill>
                <a:latin typeface="KG Blank Space Solid" panose="02000000000000000000" pitchFamily="2" charset="0"/>
                <a:ea typeface="ＭＳ Ｐゴシック" panose="020B0600070205080204" pitchFamily="34" charset="-128"/>
                <a:cs typeface="Amatic SC" panose="00000500000000000000" pitchFamily="2" charset="-79"/>
              </a:rPr>
              <a:t>How You Can Help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9DE790-CBC3-4B38-8238-163BD7395899}"/>
              </a:ext>
            </a:extLst>
          </p:cNvPr>
          <p:cNvSpPr txBox="1">
            <a:spLocks/>
          </p:cNvSpPr>
          <p:nvPr/>
        </p:nvSpPr>
        <p:spPr bwMode="auto">
          <a:xfrm>
            <a:off x="519684" y="2038793"/>
            <a:ext cx="11672316" cy="23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Talk to PTA Board Members &amp; your Principal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Write a letter to the school board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Write a letter to your local newspaper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Attend upcoming events on Right to Recess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Talk to your neighbors and legislators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99DF1DD-0D2E-4B92-A81B-B012DCC41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12" y="5663223"/>
            <a:ext cx="2274849" cy="1048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E318D-33AF-4703-A31B-01598565B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61" y="5703464"/>
            <a:ext cx="968083" cy="9680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14F83C-3EDF-0147-919F-055613C7A479}"/>
              </a:ext>
            </a:extLst>
          </p:cNvPr>
          <p:cNvSpPr/>
          <p:nvPr/>
        </p:nvSpPr>
        <p:spPr>
          <a:xfrm>
            <a:off x="368841" y="630221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5301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D20000-1853-46DA-849A-62D9D5466E05}"/>
              </a:ext>
            </a:extLst>
          </p:cNvPr>
          <p:cNvSpPr txBox="1">
            <a:spLocks/>
          </p:cNvSpPr>
          <p:nvPr/>
        </p:nvSpPr>
        <p:spPr bwMode="auto">
          <a:xfrm>
            <a:off x="410886" y="1103967"/>
            <a:ext cx="11098765" cy="10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dirty="0">
                <a:solidFill>
                  <a:schemeClr val="accent1">
                    <a:lumMod val="75000"/>
                  </a:schemeClr>
                </a:solidFill>
                <a:latin typeface="KG Blank Space Solid" panose="02000000000000000000" pitchFamily="2" charset="0"/>
                <a:ea typeface="ＭＳ Ｐゴシック" panose="020B0600070205080204" pitchFamily="34" charset="-128"/>
                <a:cs typeface="Amatic SC" panose="00000500000000000000" pitchFamily="2" charset="-79"/>
              </a:rPr>
              <a:t>Organizations &amp; Tools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9DE790-CBC3-4B38-8238-163BD7395899}"/>
              </a:ext>
            </a:extLst>
          </p:cNvPr>
          <p:cNvSpPr txBox="1">
            <a:spLocks/>
          </p:cNvSpPr>
          <p:nvPr/>
        </p:nvSpPr>
        <p:spPr bwMode="auto">
          <a:xfrm>
            <a:off x="410886" y="2912096"/>
            <a:ext cx="11672316" cy="23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Where do we go from </a:t>
            </a:r>
            <a:r>
              <a:rPr lang="en-US" altLang="en-US" sz="2000">
                <a:latin typeface="Roboto Condensed" panose="02000000000000000000" pitchFamily="2" charset="0"/>
                <a:ea typeface="Roboto Condensed" panose="02000000000000000000" pitchFamily="2" charset="0"/>
              </a:rPr>
              <a:t>here?</a:t>
            </a:r>
          </a:p>
          <a:p>
            <a:pPr algn="l"/>
            <a:endParaRPr lang="en-US" altLang="en-US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Who’s willing to help?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99DF1DD-0D2E-4B92-A81B-B012DCC41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12" y="5663223"/>
            <a:ext cx="2274849" cy="1048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E318D-33AF-4703-A31B-01598565B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61" y="5703464"/>
            <a:ext cx="968083" cy="9680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ABE6B6-A8E3-484F-AEEF-EF6CF6BC4F7A}"/>
              </a:ext>
            </a:extLst>
          </p:cNvPr>
          <p:cNvSpPr/>
          <p:nvPr/>
        </p:nvSpPr>
        <p:spPr>
          <a:xfrm>
            <a:off x="410886" y="630221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3820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D20000-1853-46DA-849A-62D9D5466E05}"/>
              </a:ext>
            </a:extLst>
          </p:cNvPr>
          <p:cNvSpPr txBox="1">
            <a:spLocks/>
          </p:cNvSpPr>
          <p:nvPr/>
        </p:nvSpPr>
        <p:spPr bwMode="auto">
          <a:xfrm>
            <a:off x="410886" y="1103967"/>
            <a:ext cx="11098765" cy="10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dirty="0">
                <a:solidFill>
                  <a:schemeClr val="accent1">
                    <a:lumMod val="75000"/>
                  </a:schemeClr>
                </a:solidFill>
                <a:latin typeface="KG Blank Space Solid" panose="02000000000000000000" pitchFamily="2" charset="0"/>
                <a:ea typeface="ＭＳ Ｐゴシック" panose="020B0600070205080204" pitchFamily="34" charset="-128"/>
                <a:cs typeface="Amatic SC" panose="00000500000000000000" pitchFamily="2" charset="-79"/>
              </a:rPr>
              <a:t>Next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9DE790-CBC3-4B38-8238-163BD7395899}"/>
              </a:ext>
            </a:extLst>
          </p:cNvPr>
          <p:cNvSpPr txBox="1">
            <a:spLocks/>
          </p:cNvSpPr>
          <p:nvPr/>
        </p:nvSpPr>
        <p:spPr bwMode="auto">
          <a:xfrm>
            <a:off x="519684" y="2038793"/>
            <a:ext cx="11672316" cy="23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Sign-up to support our local efforts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Go to peacefulplaygrounds.com for more information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99DF1DD-0D2E-4B92-A81B-B012DCC41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12" y="5663223"/>
            <a:ext cx="2274849" cy="1048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E318D-33AF-4703-A31B-01598565B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61" y="5703464"/>
            <a:ext cx="968083" cy="9680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34D87C-3725-CD4E-84C5-F71E21686C32}"/>
              </a:ext>
            </a:extLst>
          </p:cNvPr>
          <p:cNvSpPr/>
          <p:nvPr/>
        </p:nvSpPr>
        <p:spPr>
          <a:xfrm>
            <a:off x="260043" y="634245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64117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D20000-1853-46DA-849A-62D9D5466E05}"/>
              </a:ext>
            </a:extLst>
          </p:cNvPr>
          <p:cNvSpPr txBox="1">
            <a:spLocks/>
          </p:cNvSpPr>
          <p:nvPr/>
        </p:nvSpPr>
        <p:spPr bwMode="auto">
          <a:xfrm>
            <a:off x="410886" y="1103967"/>
            <a:ext cx="11098765" cy="9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dirty="0">
                <a:solidFill>
                  <a:schemeClr val="accent1">
                    <a:lumMod val="75000"/>
                  </a:schemeClr>
                </a:solidFill>
                <a:latin typeface="KG Blank Space Solid" panose="02000000000000000000" pitchFamily="2" charset="0"/>
                <a:ea typeface="ＭＳ Ｐゴシック" panose="020B0600070205080204" pitchFamily="34" charset="-128"/>
                <a:cs typeface="Amatic SC" panose="00000500000000000000" pitchFamily="2" charset="-79"/>
              </a:rPr>
              <a:t>Please Take a Poll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9DE790-CBC3-4B38-8238-163BD7395899}"/>
              </a:ext>
            </a:extLst>
          </p:cNvPr>
          <p:cNvSpPr txBox="1">
            <a:spLocks/>
          </p:cNvSpPr>
          <p:nvPr/>
        </p:nvSpPr>
        <p:spPr bwMode="auto">
          <a:xfrm>
            <a:off x="519685" y="2095755"/>
            <a:ext cx="7134562" cy="36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alt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Raise your hand if you had recess when you were in school?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alt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alt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Have children changed?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alt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alt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Are they healthier today?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alt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alt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Are they more active?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alt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alt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Should we eliminate recess?</a:t>
            </a:r>
          </a:p>
          <a:p>
            <a:pPr algn="l"/>
            <a:endParaRPr lang="en-US" altLang="en-US" sz="2200" dirty="0">
              <a:latin typeface="Roboto Condensed" panose="02000000000000000000" pitchFamily="2" charset="0"/>
              <a:ea typeface="Roboto Condensed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F4582B6-14AE-41B2-B61E-68CAAB924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23" y="5751606"/>
            <a:ext cx="2274849" cy="1048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6597F6-B2FC-4BA8-8941-40690713B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609" y="5754033"/>
            <a:ext cx="968083" cy="9680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BBCFE8-1988-D747-BD58-B3FB442CB378}"/>
              </a:ext>
            </a:extLst>
          </p:cNvPr>
          <p:cNvSpPr txBox="1"/>
          <p:nvPr/>
        </p:nvSpPr>
        <p:spPr>
          <a:xfrm>
            <a:off x="410886" y="6326909"/>
            <a:ext cx="38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441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D20000-1853-46DA-849A-62D9D5466E05}"/>
              </a:ext>
            </a:extLst>
          </p:cNvPr>
          <p:cNvSpPr txBox="1">
            <a:spLocks/>
          </p:cNvSpPr>
          <p:nvPr/>
        </p:nvSpPr>
        <p:spPr bwMode="auto">
          <a:xfrm>
            <a:off x="410886" y="1103967"/>
            <a:ext cx="11098765" cy="9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dirty="0">
                <a:solidFill>
                  <a:schemeClr val="accent1">
                    <a:lumMod val="75000"/>
                  </a:schemeClr>
                </a:solidFill>
                <a:latin typeface="KG Blank Space Solid" panose="02000000000000000000" pitchFamily="2" charset="0"/>
                <a:ea typeface="ＭＳ Ｐゴシック" panose="020B0600070205080204" pitchFamily="34" charset="-128"/>
                <a:cs typeface="Amatic SC" panose="00000500000000000000" pitchFamily="2" charset="-79"/>
              </a:rPr>
              <a:t>National Statistics </a:t>
            </a:r>
          </a:p>
          <a:p>
            <a:pPr algn="l"/>
            <a:r>
              <a:rPr lang="en-US" altLang="en-US" sz="6600" dirty="0">
                <a:solidFill>
                  <a:schemeClr val="accent1">
                    <a:lumMod val="75000"/>
                  </a:schemeClr>
                </a:solidFill>
                <a:latin typeface="KG Blank Space Solid" panose="02000000000000000000" pitchFamily="2" charset="0"/>
                <a:ea typeface="ＭＳ Ｐゴシック" panose="020B0600070205080204" pitchFamily="34" charset="-128"/>
                <a:cs typeface="Amatic SC" panose="00000500000000000000" pitchFamily="2" charset="-79"/>
              </a:rPr>
              <a:t>on Recess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9DE790-CBC3-4B38-8238-163BD7395899}"/>
              </a:ext>
            </a:extLst>
          </p:cNvPr>
          <p:cNvSpPr txBox="1">
            <a:spLocks/>
          </p:cNvSpPr>
          <p:nvPr/>
        </p:nvSpPr>
        <p:spPr bwMode="auto">
          <a:xfrm>
            <a:off x="889555" y="3046925"/>
            <a:ext cx="7144836" cy="31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alt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Approximately 50% of children are getting recess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alt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alt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 Child Left Behind (emphasis on academics)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alt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alt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Liability Increasing (Not supported by legal data)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alt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alt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Supervision</a:t>
            </a:r>
          </a:p>
          <a:p>
            <a:pPr algn="l"/>
            <a:endParaRPr lang="en-US" alt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99DF1DD-0D2E-4B92-A81B-B012DCC41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12" y="5663223"/>
            <a:ext cx="2274849" cy="1048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E318D-33AF-4703-A31B-01598565B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61" y="5703464"/>
            <a:ext cx="968083" cy="9680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6C7B7D-FA4C-F343-93E6-6D97872C4876}"/>
              </a:ext>
            </a:extLst>
          </p:cNvPr>
          <p:cNvSpPr/>
          <p:nvPr/>
        </p:nvSpPr>
        <p:spPr>
          <a:xfrm>
            <a:off x="514175" y="630221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0724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D20000-1853-46DA-849A-62D9D5466E05}"/>
              </a:ext>
            </a:extLst>
          </p:cNvPr>
          <p:cNvSpPr txBox="1">
            <a:spLocks/>
          </p:cNvSpPr>
          <p:nvPr/>
        </p:nvSpPr>
        <p:spPr bwMode="auto">
          <a:xfrm>
            <a:off x="410886" y="1103967"/>
            <a:ext cx="11098765" cy="17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dirty="0">
                <a:solidFill>
                  <a:schemeClr val="accent1">
                    <a:lumMod val="75000"/>
                  </a:schemeClr>
                </a:solidFill>
                <a:latin typeface="KG Blank Space Solid" panose="02000000000000000000" pitchFamily="2" charset="0"/>
                <a:ea typeface="ＭＳ Ｐゴシック" panose="020B0600070205080204" pitchFamily="34" charset="-128"/>
                <a:cs typeface="Amatic SC" panose="00000500000000000000" pitchFamily="2" charset="-79"/>
              </a:rPr>
              <a:t>Why Recess…Is Important for our Kids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9DE790-CBC3-4B38-8238-163BD7395899}"/>
              </a:ext>
            </a:extLst>
          </p:cNvPr>
          <p:cNvSpPr txBox="1">
            <a:spLocks/>
          </p:cNvSpPr>
          <p:nvPr/>
        </p:nvSpPr>
        <p:spPr bwMode="auto">
          <a:xfrm>
            <a:off x="519685" y="3034189"/>
            <a:ext cx="6560355" cy="17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About 99% of PTA Parents and teachers say that recess is important for elementary school children.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99DF1DD-0D2E-4B92-A81B-B012DCC41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76" y="5556774"/>
            <a:ext cx="2274849" cy="1048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E318D-33AF-4703-A31B-01598565B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900" y="5597015"/>
            <a:ext cx="968083" cy="968083"/>
          </a:xfrm>
          <a:prstGeom prst="rect">
            <a:avLst/>
          </a:prstGeom>
        </p:spPr>
      </p:pic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F88DB240-FEFC-4EA5-9484-FD8D0D74D6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92044"/>
              </p:ext>
            </p:extLst>
          </p:nvPr>
        </p:nvGraphicFramePr>
        <p:xfrm>
          <a:off x="519685" y="4042937"/>
          <a:ext cx="45466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D8E4D4C-C8BE-0B49-95C4-B2328D8130F9}"/>
              </a:ext>
            </a:extLst>
          </p:cNvPr>
          <p:cNvSpPr/>
          <p:nvPr/>
        </p:nvSpPr>
        <p:spPr>
          <a:xfrm>
            <a:off x="260043" y="627127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3002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D20000-1853-46DA-849A-62D9D5466E05}"/>
              </a:ext>
            </a:extLst>
          </p:cNvPr>
          <p:cNvSpPr txBox="1">
            <a:spLocks/>
          </p:cNvSpPr>
          <p:nvPr/>
        </p:nvSpPr>
        <p:spPr bwMode="auto">
          <a:xfrm>
            <a:off x="410886" y="1103967"/>
            <a:ext cx="11098765" cy="10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dirty="0">
                <a:solidFill>
                  <a:schemeClr val="accent1">
                    <a:lumMod val="75000"/>
                  </a:schemeClr>
                </a:solidFill>
                <a:latin typeface="KG Blank Space Solid" panose="02000000000000000000" pitchFamily="2" charset="0"/>
                <a:ea typeface="ＭＳ Ｐゴシック" panose="020B0600070205080204" pitchFamily="34" charset="-128"/>
                <a:cs typeface="Amatic SC" panose="00000500000000000000" pitchFamily="2" charset="-79"/>
              </a:rPr>
              <a:t>Is Recess Important?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9DE790-CBC3-4B38-8238-163BD7395899}"/>
              </a:ext>
            </a:extLst>
          </p:cNvPr>
          <p:cNvSpPr txBox="1">
            <a:spLocks/>
          </p:cNvSpPr>
          <p:nvPr/>
        </p:nvSpPr>
        <p:spPr bwMode="auto">
          <a:xfrm>
            <a:off x="940925" y="2730961"/>
            <a:ext cx="6560355" cy="173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¾ disagree that the entire school day should be spent on academics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alt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90% disagree that recess is a waste of time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alt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3 out of 4 agree that recess should be mandatory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99DF1DD-0D2E-4B92-A81B-B012DCC41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12" y="5663223"/>
            <a:ext cx="2274849" cy="1048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E318D-33AF-4703-A31B-01598565B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61" y="5703464"/>
            <a:ext cx="968083" cy="9680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6984AA-6F07-3443-92D8-49F1362E4B8C}"/>
              </a:ext>
            </a:extLst>
          </p:cNvPr>
          <p:cNvSpPr/>
          <p:nvPr/>
        </p:nvSpPr>
        <p:spPr>
          <a:xfrm>
            <a:off x="338685" y="630221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3291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D20000-1853-46DA-849A-62D9D5466E05}"/>
              </a:ext>
            </a:extLst>
          </p:cNvPr>
          <p:cNvSpPr txBox="1">
            <a:spLocks/>
          </p:cNvSpPr>
          <p:nvPr/>
        </p:nvSpPr>
        <p:spPr bwMode="auto">
          <a:xfrm>
            <a:off x="410886" y="1103967"/>
            <a:ext cx="11098765" cy="10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dirty="0">
                <a:solidFill>
                  <a:schemeClr val="accent1">
                    <a:lumMod val="75000"/>
                  </a:schemeClr>
                </a:solidFill>
                <a:latin typeface="KG Blank Space Solid" panose="02000000000000000000" pitchFamily="2" charset="0"/>
                <a:ea typeface="ＭＳ Ｐゴシック" panose="020B0600070205080204" pitchFamily="34" charset="-128"/>
                <a:cs typeface="Amatic SC" panose="00000500000000000000" pitchFamily="2" charset="-79"/>
              </a:rPr>
              <a:t>Your Child’s School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9DE790-CBC3-4B38-8238-163BD7395899}"/>
              </a:ext>
            </a:extLst>
          </p:cNvPr>
          <p:cNvSpPr txBox="1">
            <a:spLocks/>
          </p:cNvSpPr>
          <p:nvPr/>
        </p:nvSpPr>
        <p:spPr bwMode="auto">
          <a:xfrm>
            <a:off x="519685" y="2196705"/>
            <a:ext cx="6560355" cy="173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Recess at lunch (eat and play?)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Morning recess?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Afternoon recess?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99DF1DD-0D2E-4B92-A81B-B012DCC41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12" y="5663223"/>
            <a:ext cx="2274849" cy="1048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E318D-33AF-4703-A31B-01598565B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61" y="5703464"/>
            <a:ext cx="968083" cy="968083"/>
          </a:xfrm>
          <a:prstGeom prst="rect">
            <a:avLst/>
          </a:prstGeom>
        </p:spPr>
      </p:pic>
      <p:pic>
        <p:nvPicPr>
          <p:cNvPr id="3" name="Picture 2" descr="A picture containing hula-hoop, person, holding, sky&#10;&#10;Description automatically generated">
            <a:extLst>
              <a:ext uri="{FF2B5EF4-FFF2-40B4-BE49-F238E27FC236}">
                <a16:creationId xmlns:a16="http://schemas.microsoft.com/office/drawing/2014/main" id="{C9D9D8B0-B716-484C-82C8-644246B3B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5" b="89914" l="5195" r="92432">
                        <a14:foregroundMark x1="91043" y1="49023" x2="91043" y2="49023"/>
                        <a14:foregroundMark x1="89790" y1="46751" x2="92476" y2="55384"/>
                        <a14:foregroundMark x1="92476" y1="55384" x2="87103" y2="62562"/>
                        <a14:foregroundMark x1="87103" y1="62562" x2="76713" y2="67969"/>
                        <a14:foregroundMark x1="91760" y1="50477" x2="92476" y2="53021"/>
                        <a14:foregroundMark x1="91491" y1="51658" x2="91581" y2="56656"/>
                        <a14:foregroundMark x1="91939" y1="53930" x2="87371" y2="61699"/>
                        <a14:foregroundMark x1="17734" y1="43117" x2="10434" y2="48387"/>
                        <a14:foregroundMark x1="10434" y1="48387" x2="5419" y2="55384"/>
                        <a14:foregroundMark x1="5419" y1="55384" x2="6538" y2="63426"/>
                        <a14:foregroundMark x1="15047" y1="44934" x2="8464" y2="50659"/>
                        <a14:foregroundMark x1="8464" y1="50659" x2="13077" y2="46115"/>
                        <a14:foregroundMark x1="5374" y1="55475" x2="10255" y2="48160"/>
                        <a14:foregroundMark x1="10255" y1="48160" x2="15137" y2="44662"/>
                        <a14:foregroundMark x1="9942" y1="68060" x2="5195" y2="62244"/>
                        <a14:foregroundMark x1="9942" y1="49114" x2="5284" y2="56611"/>
                        <a14:foregroundMark x1="5284" y1="56611" x2="5284" y2="56838"/>
                        <a14:foregroundMark x1="19794" y1="42299" x2="12091" y2="45934"/>
                        <a14:foregroundMark x1="12091" y1="45934" x2="6494" y2="52612"/>
                        <a14:foregroundMark x1="6494" y1="52612" x2="5553" y2="54930"/>
                        <a14:foregroundMark x1="18271" y1="42662" x2="16659" y2="43299"/>
                        <a14:foregroundMark x1="15316" y1="44116" x2="8598" y2="49478"/>
                        <a14:foregroundMark x1="8598" y1="49478" x2="8509" y2="49659"/>
                        <a14:foregroundMark x1="18719" y1="42572" x2="10614" y2="46933"/>
                        <a14:foregroundMark x1="10614" y1="46933" x2="6897" y2="51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9951">
            <a:off x="1883315" y="1293152"/>
            <a:ext cx="6722695" cy="66263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374344-F3F8-5B43-92C3-1D92E405D353}"/>
              </a:ext>
            </a:extLst>
          </p:cNvPr>
          <p:cNvSpPr/>
          <p:nvPr/>
        </p:nvSpPr>
        <p:spPr>
          <a:xfrm>
            <a:off x="367777" y="634245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5428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D20000-1853-46DA-849A-62D9D5466E05}"/>
              </a:ext>
            </a:extLst>
          </p:cNvPr>
          <p:cNvSpPr txBox="1">
            <a:spLocks/>
          </p:cNvSpPr>
          <p:nvPr/>
        </p:nvSpPr>
        <p:spPr bwMode="auto">
          <a:xfrm>
            <a:off x="687977" y="845349"/>
            <a:ext cx="11098765" cy="10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dirty="0">
                <a:solidFill>
                  <a:schemeClr val="accent1">
                    <a:lumMod val="75000"/>
                  </a:schemeClr>
                </a:solidFill>
                <a:latin typeface="KG Blank Space Solid" panose="02000000000000000000" pitchFamily="2" charset="0"/>
                <a:ea typeface="ＭＳ Ｐゴシック" panose="020B0600070205080204" pitchFamily="34" charset="-128"/>
                <a:cs typeface="Amatic SC" panose="00000500000000000000" pitchFamily="2" charset="-79"/>
              </a:rPr>
              <a:t>Greatest Risk for Recess Elimination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9DE790-CBC3-4B38-8238-163BD7395899}"/>
              </a:ext>
            </a:extLst>
          </p:cNvPr>
          <p:cNvSpPr txBox="1">
            <a:spLocks/>
          </p:cNvSpPr>
          <p:nvPr/>
        </p:nvSpPr>
        <p:spPr bwMode="auto">
          <a:xfrm>
            <a:off x="971748" y="3631287"/>
            <a:ext cx="6560355" cy="173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 high Minority Schools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99DF1DD-0D2E-4B92-A81B-B012DCC41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12" y="5663223"/>
            <a:ext cx="2274849" cy="1048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E318D-33AF-4703-A31B-01598565B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61" y="5703464"/>
            <a:ext cx="968083" cy="9680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42FA34-6DB4-E045-804A-8769E85FA169}"/>
              </a:ext>
            </a:extLst>
          </p:cNvPr>
          <p:cNvSpPr/>
          <p:nvPr/>
        </p:nvSpPr>
        <p:spPr>
          <a:xfrm>
            <a:off x="386291" y="630221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5966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D20000-1853-46DA-849A-62D9D5466E05}"/>
              </a:ext>
            </a:extLst>
          </p:cNvPr>
          <p:cNvSpPr txBox="1">
            <a:spLocks/>
          </p:cNvSpPr>
          <p:nvPr/>
        </p:nvSpPr>
        <p:spPr bwMode="auto">
          <a:xfrm>
            <a:off x="410886" y="1103967"/>
            <a:ext cx="11098765" cy="10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dirty="0">
                <a:solidFill>
                  <a:schemeClr val="accent1">
                    <a:lumMod val="75000"/>
                  </a:schemeClr>
                </a:solidFill>
                <a:latin typeface="KG Blank Space Solid" panose="02000000000000000000" pitchFamily="2" charset="0"/>
                <a:ea typeface="ＭＳ Ｐゴシック" panose="020B0600070205080204" pitchFamily="34" charset="-128"/>
                <a:cs typeface="Amatic SC" panose="00000500000000000000" pitchFamily="2" charset="-79"/>
              </a:rPr>
              <a:t>Why Kids Need Recess?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9DE790-CBC3-4B38-8238-163BD7395899}"/>
              </a:ext>
            </a:extLst>
          </p:cNvPr>
          <p:cNvSpPr txBox="1">
            <a:spLocks/>
          </p:cNvSpPr>
          <p:nvPr/>
        </p:nvSpPr>
        <p:spPr bwMode="auto">
          <a:xfrm>
            <a:off x="519684" y="2687913"/>
            <a:ext cx="11672316" cy="148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Research indicates that kids are more attentive after recess - (Pellegrini &amp; Davis 1993)</a:t>
            </a:r>
          </a:p>
          <a:p>
            <a:pPr marL="457200" indent="-457200" algn="l">
              <a:buAutoNum type="arabicPeriod"/>
            </a:pPr>
            <a:endParaRPr lang="en-US" altLang="en-US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457200" indent="-457200" algn="l">
              <a:buAutoNum type="arabicPeriod"/>
            </a:pPr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Being good at games on the playground was important to general social competence – (Pellegrini 1988)</a:t>
            </a:r>
          </a:p>
          <a:p>
            <a:pPr marL="457200" indent="-457200" algn="l">
              <a:buAutoNum type="arabicPeriod"/>
            </a:pPr>
            <a:endParaRPr lang="en-US" altLang="en-US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457200" indent="-457200" algn="l">
              <a:buAutoNum type="arabicPeriod"/>
            </a:pPr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As overall fitness scores improved, achievement scores also improved – (Grissom 2005)</a:t>
            </a:r>
          </a:p>
          <a:p>
            <a:pPr algn="l"/>
            <a:endParaRPr lang="en-US" altLang="en-US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99DF1DD-0D2E-4B92-A81B-B012DCC41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12" y="5663223"/>
            <a:ext cx="2274849" cy="1048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E318D-33AF-4703-A31B-01598565B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61" y="5703464"/>
            <a:ext cx="968083" cy="9680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00FF1A-18F5-5841-BC10-7032E6F47439}"/>
              </a:ext>
            </a:extLst>
          </p:cNvPr>
          <p:cNvSpPr/>
          <p:nvPr/>
        </p:nvSpPr>
        <p:spPr>
          <a:xfrm>
            <a:off x="368841" y="630221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3554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D20000-1853-46DA-849A-62D9D5466E05}"/>
              </a:ext>
            </a:extLst>
          </p:cNvPr>
          <p:cNvSpPr txBox="1">
            <a:spLocks/>
          </p:cNvSpPr>
          <p:nvPr/>
        </p:nvSpPr>
        <p:spPr bwMode="auto">
          <a:xfrm>
            <a:off x="410886" y="1103967"/>
            <a:ext cx="11098765" cy="10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dirty="0">
                <a:solidFill>
                  <a:schemeClr val="accent1">
                    <a:lumMod val="75000"/>
                  </a:schemeClr>
                </a:solidFill>
                <a:latin typeface="KG Blank Space Solid" panose="02000000000000000000" pitchFamily="2" charset="0"/>
                <a:ea typeface="ＭＳ Ｐゴシック" panose="020B0600070205080204" pitchFamily="34" charset="-128"/>
                <a:cs typeface="Amatic SC" panose="00000500000000000000" pitchFamily="2" charset="-79"/>
              </a:rPr>
              <a:t>Play &amp; Well-Being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9DE790-CBC3-4B38-8238-163BD7395899}"/>
              </a:ext>
            </a:extLst>
          </p:cNvPr>
          <p:cNvSpPr txBox="1">
            <a:spLocks/>
          </p:cNvSpPr>
          <p:nvPr/>
        </p:nvSpPr>
        <p:spPr bwMode="auto">
          <a:xfrm>
            <a:off x="519684" y="2038793"/>
            <a:ext cx="11672316" cy="13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“If you look at what produces learning, memory,  and well-being, play is as fundamental as any other aspect of Life, including sleep and dreams.” - Brown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99DF1DD-0D2E-4B92-A81B-B012DCC41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12" y="5663223"/>
            <a:ext cx="2274849" cy="1048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E318D-33AF-4703-A31B-01598565B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61" y="5703464"/>
            <a:ext cx="968083" cy="9680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82B822-CC93-F240-9E78-30532A21A89F}"/>
              </a:ext>
            </a:extLst>
          </p:cNvPr>
          <p:cNvSpPr/>
          <p:nvPr/>
        </p:nvSpPr>
        <p:spPr>
          <a:xfrm>
            <a:off x="368841" y="630221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79418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389</Words>
  <Application>Microsoft Macintosh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KG Blank Space Solid</vt:lpstr>
      <vt:lpstr>Roboto Condensed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PPG2019MO@outlook.com</dc:creator>
  <cp:lastModifiedBy>Melinda Bossenmeyer</cp:lastModifiedBy>
  <cp:revision>47</cp:revision>
  <dcterms:created xsi:type="dcterms:W3CDTF">2019-06-21T22:20:49Z</dcterms:created>
  <dcterms:modified xsi:type="dcterms:W3CDTF">2019-08-06T17:56:01Z</dcterms:modified>
</cp:coreProperties>
</file>